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vier Fontecilla" initials="JF" lastIdx="2" clrIdx="0">
    <p:extLst>
      <p:ext uri="{19B8F6BF-5375-455C-9EA6-DF929625EA0E}">
        <p15:presenceInfo xmlns:p15="http://schemas.microsoft.com/office/powerpoint/2012/main" userId="e2230a2d86febf3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04AB22-E09A-48BD-A841-F04585BB0B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8272DCD-1342-4F79-ADA7-0B6E83E303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911EB8-08DE-49E9-8516-AE03F093F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1F5-9C9E-4F6E-AFB1-445462846AAB}" type="datetimeFigureOut">
              <a:rPr lang="es-ES" smtClean="0"/>
              <a:t>28/10/2019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BD787E-3900-478A-9681-F3418EBB2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ED06CE-3D60-4662-BF7F-250A78388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1271-C241-4239-A23A-5536A2EF36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157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B93ED-CD08-4F5B-948E-69CF86AAE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8B3E01-0E8F-46FF-AC0F-6B4ACD7E8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6E7F6A-BFAE-4E21-9479-3062DDA84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1F5-9C9E-4F6E-AFB1-445462846AAB}" type="datetimeFigureOut">
              <a:rPr lang="es-ES" smtClean="0"/>
              <a:t>28/10/2019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52F41E-7F5B-4A7D-8D59-117547237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A31146-D577-4600-8149-D9326E304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1271-C241-4239-A23A-5536A2EF36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5628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0AE36CA-C822-4062-ADDF-CEFB04EDA6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649204B-B6C9-4A04-8D04-8E0F176F6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8E8DE8-3D35-449F-BA03-DA2D6B3C7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1F5-9C9E-4F6E-AFB1-445462846AAB}" type="datetimeFigureOut">
              <a:rPr lang="es-ES" smtClean="0"/>
              <a:t>28/10/2019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7E04D8-6BC8-40AB-8402-EA233A1E6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687F14-7D9E-4680-9B06-06377B035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1271-C241-4239-A23A-5536A2EF36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856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49FC66-9716-41F0-843C-71A010047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D4F093-FB54-4367-A468-C05B34788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40C6C2-5CF8-4F97-A23D-E8A6003F8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1F5-9C9E-4F6E-AFB1-445462846AAB}" type="datetimeFigureOut">
              <a:rPr lang="es-ES" smtClean="0"/>
              <a:t>28/10/2019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5BDF2A-0DB3-4A6F-AD03-23387BC93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F4087F-5FA1-4181-A90A-D6552F009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1271-C241-4239-A23A-5536A2EF36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945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77E3E1-8D19-4E49-9E19-9316E945C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B151CAF-F225-4888-BB57-5806629A9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0D1F14-2A45-40AC-94FD-E7A2831D4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1F5-9C9E-4F6E-AFB1-445462846AAB}" type="datetimeFigureOut">
              <a:rPr lang="es-ES" smtClean="0"/>
              <a:t>28/10/2019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29E31A-B0CD-4EE1-BA50-89FE50E33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17DB8C-890D-47C6-8DBC-3BB1F3E5A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1271-C241-4239-A23A-5536A2EF36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8616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42A22F-D8FE-4488-AFB4-A6E801576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74DE86-4943-408C-963F-69B2A1950E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5159C3-A4E1-46DF-85A8-9FB84544E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095D39-3F28-4179-AD13-F7629EB24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1F5-9C9E-4F6E-AFB1-445462846AAB}" type="datetimeFigureOut">
              <a:rPr lang="es-ES" smtClean="0"/>
              <a:t>28/10/2019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54CEE-946D-47A2-A465-D4C167D8E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F9E32D-681C-4D04-B11C-96BEF40AD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1271-C241-4239-A23A-5536A2EF36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114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1B656D-D47E-4CB2-ACE7-2CF08A528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EB69F1-2FA8-4E48-80CF-B3BA8AE84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61459F0-C15A-4F9C-A143-06C5040C4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F8680A8-F302-4EE1-952E-D4BCB03229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4E2C021-DF09-4944-94C1-4FADED495E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AA32DEA-41C3-473D-BB38-882A34FE2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1F5-9C9E-4F6E-AFB1-445462846AAB}" type="datetimeFigureOut">
              <a:rPr lang="es-ES" smtClean="0"/>
              <a:t>28/10/2019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D34F2C9-0AA9-43F9-B987-67A68FE79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7FCCA15-7828-406D-9C83-56415A5AC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1271-C241-4239-A23A-5536A2EF36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554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418A7D-88F0-4E1C-AD70-8DB31F69D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D14E2F2-5C83-40B5-B43B-6080F4C39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1F5-9C9E-4F6E-AFB1-445462846AAB}" type="datetimeFigureOut">
              <a:rPr lang="es-ES" smtClean="0"/>
              <a:t>28/10/2019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59ECA47-BCE0-41A8-998E-D723EB7B9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C0984D6-FDA8-427D-B6D6-89280761D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1271-C241-4239-A23A-5536A2EF36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51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00351C3-95D9-42BF-88E0-440A052BD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1F5-9C9E-4F6E-AFB1-445462846AAB}" type="datetimeFigureOut">
              <a:rPr lang="es-ES" smtClean="0"/>
              <a:t>28/10/2019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5ABC247-4A45-4DF6-B605-5C6F702A4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3159ADE-ED5B-4412-8CE8-2C9BA8C7A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1271-C241-4239-A23A-5536A2EF36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7175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9B71E7-1A95-46FA-BE29-A0E957D35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5E0AA5-EA51-42F3-B87A-B83591B0B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FE30E1E-52CD-48A9-B8E8-5CDC7C2E6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357EA8C-CD02-4C3C-B9B1-327903241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1F5-9C9E-4F6E-AFB1-445462846AAB}" type="datetimeFigureOut">
              <a:rPr lang="es-ES" smtClean="0"/>
              <a:t>28/10/2019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BD9F6B-CF77-435C-BFFC-C2530F2F2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267742-C217-47D7-852D-9CED5ED80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1271-C241-4239-A23A-5536A2EF36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4629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059CD6-9A62-45CF-A576-8543D552C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1ABD10A-EFF3-4686-8D63-90FDC5A379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219AF9C-7F11-4E2E-98B1-9860B7C7E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C79C81-910E-48D6-8952-BB4974547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1F5-9C9E-4F6E-AFB1-445462846AAB}" type="datetimeFigureOut">
              <a:rPr lang="es-ES" smtClean="0"/>
              <a:t>28/10/2019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041CBF1-D613-4E2F-9761-585DE4825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A5EBDFB-1935-4BD4-842D-A84760D14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1271-C241-4239-A23A-5536A2EF36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6924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34191F-4663-4659-A2C3-957BB0E07C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Octubre de 2019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EC629B-90E5-4E98-8F1A-4429880C1E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Mito de 110 Años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C26533-CDA7-4BBF-AA8F-03DA262CC4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D1271-C241-4239-A23A-5536A2EF368C}" type="slidenum">
              <a:rPr lang="es-ES" smtClean="0"/>
              <a:t>‹Nº›</a:t>
            </a:fld>
            <a:endParaRPr lang="es-ES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016F9EDA-63CC-4D8A-8C87-62D87B96C51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001" y="303060"/>
            <a:ext cx="2469094" cy="37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119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spensiones.cl/portal/institucional/594/w3-article-10846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850A54A-96BC-4DC8-96ED-556469A93295}"/>
              </a:ext>
            </a:extLst>
          </p:cNvPr>
          <p:cNvSpPr txBox="1"/>
          <p:nvPr/>
        </p:nvSpPr>
        <p:spPr>
          <a:xfrm>
            <a:off x="1617784" y="3024553"/>
            <a:ext cx="92377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/>
              <a:t>EL Mito de los 110 Años 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B610B42B-8F21-4534-A3A3-02E81E21D1A6}"/>
              </a:ext>
            </a:extLst>
          </p:cNvPr>
          <p:cNvSpPr/>
          <p:nvPr/>
        </p:nvSpPr>
        <p:spPr>
          <a:xfrm>
            <a:off x="0" y="126609"/>
            <a:ext cx="5036234" cy="9425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D98B7AC2-521D-439B-93C9-F45E7659278F}"/>
              </a:ext>
            </a:extLst>
          </p:cNvPr>
          <p:cNvGrpSpPr/>
          <p:nvPr/>
        </p:nvGrpSpPr>
        <p:grpSpPr>
          <a:xfrm>
            <a:off x="187725" y="226268"/>
            <a:ext cx="4848509" cy="743217"/>
            <a:chOff x="873838" y="365881"/>
            <a:chExt cx="4848509" cy="743217"/>
          </a:xfrm>
        </p:grpSpPr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C20E57D2-151D-4A7F-8D85-B126457005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 flipV="1">
              <a:off x="873838" y="365881"/>
              <a:ext cx="743946" cy="743217"/>
            </a:xfrm>
            <a:prstGeom prst="rect">
              <a:avLst/>
            </a:prstGeom>
          </p:spPr>
        </p:pic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6DCA43B7-B38C-451E-BC08-C235498F1D8B}"/>
                </a:ext>
              </a:extLst>
            </p:cNvPr>
            <p:cNvSpPr txBox="1"/>
            <p:nvPr/>
          </p:nvSpPr>
          <p:spPr>
            <a:xfrm>
              <a:off x="1833782" y="433971"/>
              <a:ext cx="388856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2800" b="1" dirty="0">
                  <a:solidFill>
                    <a:srgbClr val="0070C0"/>
                  </a:solidFill>
                </a:rPr>
                <a:t>Consultora Bula </a:t>
              </a:r>
              <a:r>
                <a:rPr lang="es-ES" sz="2800" b="1" dirty="0" err="1">
                  <a:solidFill>
                    <a:srgbClr val="0070C0"/>
                  </a:solidFill>
                </a:rPr>
                <a:t>Matari</a:t>
              </a:r>
              <a:r>
                <a:rPr lang="es-ES" sz="2800" b="1" dirty="0">
                  <a:solidFill>
                    <a:srgbClr val="0070C0"/>
                  </a:solidFill>
                </a:rPr>
                <a:t> ®</a:t>
              </a:r>
            </a:p>
          </p:txBody>
        </p:sp>
      </p:grp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F61E197-9C68-4596-8628-A9D982E5680A}"/>
              </a:ext>
            </a:extLst>
          </p:cNvPr>
          <p:cNvSpPr txBox="1"/>
          <p:nvPr/>
        </p:nvSpPr>
        <p:spPr>
          <a:xfrm>
            <a:off x="8801100" y="6247191"/>
            <a:ext cx="3086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Javier.Fontecilla@bulamatari.cl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E4FE763-BD7F-4E71-98D4-A2EA4FAF472D}"/>
              </a:ext>
            </a:extLst>
          </p:cNvPr>
          <p:cNvSpPr txBox="1"/>
          <p:nvPr/>
        </p:nvSpPr>
        <p:spPr>
          <a:xfrm>
            <a:off x="187724" y="6180290"/>
            <a:ext cx="3721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Autorizado todo tipo de reproducción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D1EF959-BC90-4DCE-BCDC-56822ACA972F}"/>
              </a:ext>
            </a:extLst>
          </p:cNvPr>
          <p:cNvSpPr txBox="1"/>
          <p:nvPr/>
        </p:nvSpPr>
        <p:spPr>
          <a:xfrm>
            <a:off x="4280452" y="4132117"/>
            <a:ext cx="30093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/>
              <a:t>Octubre de 2019</a:t>
            </a:r>
          </a:p>
        </p:txBody>
      </p:sp>
    </p:spTree>
    <p:extLst>
      <p:ext uri="{BB962C8B-B14F-4D97-AF65-F5344CB8AC3E}">
        <p14:creationId xmlns:p14="http://schemas.microsoft.com/office/powerpoint/2010/main" val="1809431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88004E4A-6F4D-4257-97FE-6DEF3C11907F}"/>
              </a:ext>
            </a:extLst>
          </p:cNvPr>
          <p:cNvSpPr txBox="1"/>
          <p:nvPr/>
        </p:nvSpPr>
        <p:spPr>
          <a:xfrm>
            <a:off x="355794" y="1018442"/>
            <a:ext cx="810240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4400" dirty="0"/>
              <a:t>Motivación</a:t>
            </a:r>
            <a:endParaRPr lang="es-ES" sz="2400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Se repite insistentemente, en los medios de comunicación, desde empresas que venden asesoría financiera hasta senadores, que las fórmulas para calcular las pensiones en Chile consideran </a:t>
            </a:r>
            <a:r>
              <a:rPr lang="es-ES" sz="2400" b="1" dirty="0">
                <a:solidFill>
                  <a:srgbClr val="C00000"/>
                </a:solidFill>
              </a:rPr>
              <a:t>expectativas de vida de 110 años</a:t>
            </a:r>
            <a:r>
              <a:rPr lang="es-ES" sz="2400" dirty="0"/>
              <a:t>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Lo anterior es de </a:t>
            </a:r>
            <a:r>
              <a:rPr lang="es-ES" sz="2400" b="1" dirty="0">
                <a:solidFill>
                  <a:srgbClr val="C00000"/>
                </a:solidFill>
              </a:rPr>
              <a:t>falsedad absoluta</a:t>
            </a:r>
            <a:r>
              <a:rPr lang="es-ES" sz="2400" dirty="0"/>
              <a:t>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b="1" dirty="0">
                <a:solidFill>
                  <a:srgbClr val="C00000"/>
                </a:solidFill>
              </a:rPr>
              <a:t>No se entiende </a:t>
            </a:r>
            <a:r>
              <a:rPr lang="es-ES" sz="2400" dirty="0"/>
              <a:t>cómo ni por qué las autoridades técnicas ni las industrias que administran las pensiones </a:t>
            </a:r>
            <a:r>
              <a:rPr lang="es-ES" sz="2400" b="1" dirty="0">
                <a:solidFill>
                  <a:srgbClr val="C00000"/>
                </a:solidFill>
              </a:rPr>
              <a:t>no desmienten o explican </a:t>
            </a:r>
            <a:r>
              <a:rPr lang="es-ES" sz="2400" dirty="0"/>
              <a:t>verdaderamente las fórmulas de cálculo de pensiones.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Esta presentación, destinada a todo público, busca aclarar la falsedad que se repite tan majaderamente en los medios.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B978239-8360-42BF-BBBF-CD558D9BAF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90"/>
          <a:stretch/>
        </p:blipFill>
        <p:spPr>
          <a:xfrm>
            <a:off x="8929687" y="3429000"/>
            <a:ext cx="225742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931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88004E4A-6F4D-4257-97FE-6DEF3C11907F}"/>
              </a:ext>
            </a:extLst>
          </p:cNvPr>
          <p:cNvSpPr txBox="1"/>
          <p:nvPr/>
        </p:nvSpPr>
        <p:spPr>
          <a:xfrm>
            <a:off x="323556" y="824017"/>
            <a:ext cx="46845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/>
              <a:t>Lo Obvio (Parte 1)</a:t>
            </a:r>
            <a:endParaRPr lang="es-ES" sz="24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911C946-A26F-4D41-A9C8-44C898D3036C}"/>
              </a:ext>
            </a:extLst>
          </p:cNvPr>
          <p:cNvSpPr txBox="1"/>
          <p:nvPr/>
        </p:nvSpPr>
        <p:spPr>
          <a:xfrm>
            <a:off x="323556" y="1593458"/>
            <a:ext cx="800451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Publicación Oficial – Superintendencia de Pensiones</a:t>
            </a:r>
          </a:p>
          <a:p>
            <a:r>
              <a:rPr lang="es-ES" sz="1600" dirty="0"/>
              <a:t>20 de noviembre de 2015</a:t>
            </a:r>
          </a:p>
          <a:p>
            <a:r>
              <a:rPr lang="es-ES" sz="1600" dirty="0">
                <a:hlinkClick r:id="rId2"/>
              </a:rPr>
              <a:t>https://www.spensiones.cl/portal/institucional/594/w3-article-10846.html</a:t>
            </a:r>
            <a:endParaRPr lang="es-ES" sz="160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0E1F712-A782-49EE-9DCF-71DBD0B45354}"/>
              </a:ext>
            </a:extLst>
          </p:cNvPr>
          <p:cNvPicPr/>
          <p:nvPr/>
        </p:nvPicPr>
        <p:blipFill rotWithShape="1">
          <a:blip r:embed="rId3"/>
          <a:srcRect l="8290" t="27296" r="37030" b="37879"/>
          <a:stretch/>
        </p:blipFill>
        <p:spPr bwMode="auto">
          <a:xfrm>
            <a:off x="323556" y="2845003"/>
            <a:ext cx="9960296" cy="35665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5F78A682-CEC9-4E90-B59D-244BD71EB14C}"/>
              </a:ext>
            </a:extLst>
          </p:cNvPr>
          <p:cNvSpPr/>
          <p:nvPr/>
        </p:nvSpPr>
        <p:spPr>
          <a:xfrm>
            <a:off x="2838450" y="5493141"/>
            <a:ext cx="971550" cy="342019"/>
          </a:xfrm>
          <a:prstGeom prst="rect">
            <a:avLst/>
          </a:prstGeom>
          <a:solidFill>
            <a:schemeClr val="accent2">
              <a:lumMod val="75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C38D9E8-55B7-4FDB-996D-BC7394321E1D}"/>
              </a:ext>
            </a:extLst>
          </p:cNvPr>
          <p:cNvSpPr/>
          <p:nvPr/>
        </p:nvSpPr>
        <p:spPr>
          <a:xfrm>
            <a:off x="7048500" y="3592528"/>
            <a:ext cx="971550" cy="342019"/>
          </a:xfrm>
          <a:prstGeom prst="rect">
            <a:avLst/>
          </a:prstGeom>
          <a:solidFill>
            <a:schemeClr val="accent2">
              <a:lumMod val="75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0767A4C-27E6-4EB8-827C-ACB0CAD73176}"/>
              </a:ext>
            </a:extLst>
          </p:cNvPr>
          <p:cNvSpPr txBox="1"/>
          <p:nvPr/>
        </p:nvSpPr>
        <p:spPr>
          <a:xfrm>
            <a:off x="7742287" y="2319287"/>
            <a:ext cx="35623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¡¡¡¡ 85 y 90. Está dicho explícitamente!!!!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99FD4AF8-19A7-442C-8472-B9B58C5943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074" y="527223"/>
            <a:ext cx="2390775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348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88004E4A-6F4D-4257-97FE-6DEF3C11907F}"/>
              </a:ext>
            </a:extLst>
          </p:cNvPr>
          <p:cNvSpPr txBox="1"/>
          <p:nvPr/>
        </p:nvSpPr>
        <p:spPr>
          <a:xfrm>
            <a:off x="323556" y="824017"/>
            <a:ext cx="46845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/>
              <a:t>Lo Obvio (Parte 2)</a:t>
            </a:r>
            <a:endParaRPr lang="es-ES" sz="24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911C946-A26F-4D41-A9C8-44C898D3036C}"/>
              </a:ext>
            </a:extLst>
          </p:cNvPr>
          <p:cNvSpPr txBox="1"/>
          <p:nvPr/>
        </p:nvSpPr>
        <p:spPr>
          <a:xfrm>
            <a:off x="323556" y="1767168"/>
            <a:ext cx="80045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/>
              <a:t>Reflexión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F7C9334-1885-4370-9C70-888477FE4A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0024" y="1030959"/>
            <a:ext cx="4198391" cy="2207541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1EF6F02D-37FB-4C27-AB72-6060B64A2BBD}"/>
              </a:ext>
            </a:extLst>
          </p:cNvPr>
          <p:cNvSpPr txBox="1"/>
          <p:nvPr/>
        </p:nvSpPr>
        <p:spPr>
          <a:xfrm>
            <a:off x="760534" y="3238500"/>
            <a:ext cx="106709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3600" dirty="0"/>
              <a:t>¿Será posible que la Superintendencia de Pensiones, responsable de establecer las normas que regulan a las AFP y las Rentas Vitalicias, y que cuenta con 241 funcionarios a junio de 2018 (Fuente: </a:t>
            </a:r>
            <a:r>
              <a:rPr lang="es-ES" sz="3600" dirty="0" err="1"/>
              <a:t>Dipres</a:t>
            </a:r>
            <a:r>
              <a:rPr lang="es-ES" sz="3600" dirty="0"/>
              <a:t>), </a:t>
            </a:r>
            <a:r>
              <a:rPr lang="es-ES" sz="3600" b="1" dirty="0">
                <a:solidFill>
                  <a:srgbClr val="C00000"/>
                </a:solidFill>
              </a:rPr>
              <a:t>no se haya dado cuenta </a:t>
            </a:r>
            <a:r>
              <a:rPr lang="es-ES" sz="3600" dirty="0"/>
              <a:t>que suponer 110 años como esperanza de vida es poco razonable?  </a:t>
            </a:r>
          </a:p>
        </p:txBody>
      </p:sp>
    </p:spTree>
    <p:extLst>
      <p:ext uri="{BB962C8B-B14F-4D97-AF65-F5344CB8AC3E}">
        <p14:creationId xmlns:p14="http://schemas.microsoft.com/office/powerpoint/2010/main" val="1158224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0639C2B-A40A-4A66-9635-93DCCFB471E6}"/>
              </a:ext>
            </a:extLst>
          </p:cNvPr>
          <p:cNvSpPr txBox="1"/>
          <p:nvPr/>
        </p:nvSpPr>
        <p:spPr>
          <a:xfrm>
            <a:off x="266406" y="605118"/>
            <a:ext cx="80045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Causa de la confusión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E4EDD4A-64EA-4DCE-9EFC-C9C57B8EB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406" y="1144537"/>
            <a:ext cx="9174677" cy="565631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24ED096-475A-48AE-A879-049805041EAF}"/>
              </a:ext>
            </a:extLst>
          </p:cNvPr>
          <p:cNvSpPr txBox="1"/>
          <p:nvPr/>
        </p:nvSpPr>
        <p:spPr>
          <a:xfrm>
            <a:off x="9665824" y="1840480"/>
            <a:ext cx="231276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Se copia la tabla que se usa en Chile para hombres</a:t>
            </a:r>
          </a:p>
          <a:p>
            <a:endParaRPr lang="es-ES" dirty="0"/>
          </a:p>
          <a:p>
            <a:r>
              <a:rPr lang="es-ES" b="1" dirty="0">
                <a:solidFill>
                  <a:srgbClr val="C00000"/>
                </a:solidFill>
              </a:rPr>
              <a:t>Efectivamente las tablas se desarrollan hasta 110 años</a:t>
            </a:r>
          </a:p>
          <a:p>
            <a:endParaRPr lang="es-ES" dirty="0"/>
          </a:p>
          <a:p>
            <a:r>
              <a:rPr lang="es-ES" dirty="0"/>
              <a:t>Igual que en todo el mundo</a:t>
            </a:r>
          </a:p>
          <a:p>
            <a:endParaRPr lang="es-ES" dirty="0"/>
          </a:p>
          <a:p>
            <a:r>
              <a:rPr lang="es-ES" b="1" dirty="0">
                <a:solidFill>
                  <a:srgbClr val="C00000"/>
                </a:solidFill>
              </a:rPr>
              <a:t>Pero eso no significa que la expectativa de vida sea 110 años.</a:t>
            </a:r>
          </a:p>
          <a:p>
            <a:endParaRPr lang="es-ES" b="1" dirty="0">
              <a:solidFill>
                <a:srgbClr val="C00000"/>
              </a:solidFill>
            </a:endParaRPr>
          </a:p>
          <a:p>
            <a:r>
              <a:rPr lang="es-ES" dirty="0"/>
              <a:t>Lo que importa son los </a:t>
            </a:r>
            <a:r>
              <a:rPr lang="es-ES" dirty="0" err="1"/>
              <a:t>qx</a:t>
            </a:r>
            <a:r>
              <a:rPr lang="es-ES" dirty="0"/>
              <a:t>.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D67BD20-3AFA-4FAC-B2FE-8BD41E64A8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9233" y="-45470"/>
            <a:ext cx="1885950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613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0639C2B-A40A-4A66-9635-93DCCFB471E6}"/>
              </a:ext>
            </a:extLst>
          </p:cNvPr>
          <p:cNvSpPr txBox="1"/>
          <p:nvPr/>
        </p:nvSpPr>
        <p:spPr>
          <a:xfrm>
            <a:off x="213408" y="579400"/>
            <a:ext cx="923900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/>
              <a:t>Que</a:t>
            </a:r>
            <a:r>
              <a:rPr lang="es-ES" sz="3200" dirty="0"/>
              <a:t> </a:t>
            </a:r>
            <a:r>
              <a:rPr lang="es-ES" sz="6600" dirty="0"/>
              <a:t>diablos</a:t>
            </a:r>
            <a:r>
              <a:rPr lang="es-ES" sz="3200" dirty="0"/>
              <a:t> </a:t>
            </a:r>
            <a:r>
              <a:rPr lang="es-ES" sz="6600" dirty="0"/>
              <a:t>es</a:t>
            </a:r>
            <a:r>
              <a:rPr lang="es-ES" sz="3200" dirty="0"/>
              <a:t> </a:t>
            </a:r>
            <a:r>
              <a:rPr lang="es-ES" sz="6600" dirty="0"/>
              <a:t>eso</a:t>
            </a:r>
            <a:r>
              <a:rPr lang="es-ES" sz="3200" dirty="0"/>
              <a:t> </a:t>
            </a:r>
            <a:r>
              <a:rPr lang="es-ES" sz="6600" dirty="0"/>
              <a:t>de</a:t>
            </a:r>
            <a:r>
              <a:rPr lang="es-ES" sz="3200" dirty="0"/>
              <a:t> </a:t>
            </a:r>
            <a:r>
              <a:rPr lang="es-ES" sz="6600" dirty="0"/>
              <a:t>los</a:t>
            </a:r>
            <a:r>
              <a:rPr lang="es-ES" sz="3200" dirty="0"/>
              <a:t> </a:t>
            </a:r>
            <a:r>
              <a:rPr lang="es-ES" sz="6600" dirty="0" err="1"/>
              <a:t>qx</a:t>
            </a:r>
            <a:endParaRPr lang="es-ES" sz="66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522D240-528B-439C-93F8-48CCE1EBF299}"/>
              </a:ext>
            </a:extLst>
          </p:cNvPr>
          <p:cNvSpPr txBox="1"/>
          <p:nvPr/>
        </p:nvSpPr>
        <p:spPr>
          <a:xfrm>
            <a:off x="624790" y="2011246"/>
            <a:ext cx="841624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3600" dirty="0"/>
              <a:t>Es lo verdaderamente importante de una tabla de mortalidad.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3600" dirty="0"/>
              <a:t>Es la probabilidad de muerte que se considera a cada edad.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3600" b="1" dirty="0">
                <a:solidFill>
                  <a:srgbClr val="C00000"/>
                </a:solidFill>
              </a:rPr>
              <a:t>Es lo que determina el monto de las  pensiones y refleja la mortalidad que se usa para los cálculos de pensión.</a:t>
            </a: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3DB6985A-8D5A-4CFC-93D7-2F28F1284D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68"/>
          <a:stretch/>
        </p:blipFill>
        <p:spPr>
          <a:xfrm>
            <a:off x="9443431" y="1297365"/>
            <a:ext cx="2748569" cy="1941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440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0639C2B-A40A-4A66-9635-93DCCFB471E6}"/>
              </a:ext>
            </a:extLst>
          </p:cNvPr>
          <p:cNvSpPr txBox="1"/>
          <p:nvPr/>
        </p:nvSpPr>
        <p:spPr>
          <a:xfrm>
            <a:off x="232458" y="522597"/>
            <a:ext cx="88886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/>
              <a:t>Que dice realmente la tabla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D85335D-AB32-485D-9A5B-C9B71B79F083}"/>
              </a:ext>
            </a:extLst>
          </p:cNvPr>
          <p:cNvSpPr txBox="1"/>
          <p:nvPr/>
        </p:nvSpPr>
        <p:spPr>
          <a:xfrm>
            <a:off x="8212800" y="3183421"/>
            <a:ext cx="369184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Traduzcamos los </a:t>
            </a:r>
            <a:r>
              <a:rPr lang="es-ES" dirty="0" err="1"/>
              <a:t>qx</a:t>
            </a:r>
            <a:r>
              <a:rPr lang="es-ES" dirty="0"/>
              <a:t> a número de personas, porque es mucho más claro.  </a:t>
            </a:r>
          </a:p>
          <a:p>
            <a:endParaRPr lang="es-ES" dirty="0"/>
          </a:p>
          <a:p>
            <a:r>
              <a:rPr lang="es-ES" dirty="0"/>
              <a:t>Si partimos con un millón de personas que se jubilan a los 65 años, calculamos los fallecidos cada año.</a:t>
            </a:r>
          </a:p>
          <a:p>
            <a:endParaRPr lang="es-ES" dirty="0"/>
          </a:p>
          <a:p>
            <a:r>
              <a:rPr lang="es-ES" b="1" dirty="0">
                <a:solidFill>
                  <a:srgbClr val="C00000"/>
                </a:solidFill>
              </a:rPr>
              <a:t>En promedio</a:t>
            </a:r>
            <a:r>
              <a:rPr lang="es-ES" dirty="0"/>
              <a:t>, ese millón de personas </a:t>
            </a:r>
            <a:r>
              <a:rPr lang="es-ES" b="1" dirty="0">
                <a:solidFill>
                  <a:srgbClr val="C00000"/>
                </a:solidFill>
              </a:rPr>
              <a:t>vivirá hasta los 85 años</a:t>
            </a:r>
            <a:r>
              <a:rPr lang="es-ES" dirty="0"/>
              <a:t> (564.248 muere antes o en los 85 años  y 435.752 después). Es la realidad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8EE367D-C0DC-410D-9FB3-A17A806BAC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08" y="1237012"/>
            <a:ext cx="7600509" cy="5620988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AA093EFF-D817-4064-8BED-8D160C84B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600" y="258259"/>
            <a:ext cx="2721900" cy="272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913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0639C2B-A40A-4A66-9635-93DCCFB471E6}"/>
              </a:ext>
            </a:extLst>
          </p:cNvPr>
          <p:cNvSpPr txBox="1"/>
          <p:nvPr/>
        </p:nvSpPr>
        <p:spPr>
          <a:xfrm>
            <a:off x="232458" y="522597"/>
            <a:ext cx="88886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/>
              <a:t>Cual es la falsedad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D85335D-AB32-485D-9A5B-C9B71B79F083}"/>
              </a:ext>
            </a:extLst>
          </p:cNvPr>
          <p:cNvSpPr txBox="1"/>
          <p:nvPr/>
        </p:nvSpPr>
        <p:spPr>
          <a:xfrm>
            <a:off x="8067516" y="3525199"/>
            <a:ext cx="325754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Si fuera como se comenta en los medios, que se asume que todos viven hasta los 110 años, la tabla sería esta.</a:t>
            </a:r>
          </a:p>
          <a:p>
            <a:endParaRPr lang="es-ES" dirty="0"/>
          </a:p>
          <a:p>
            <a:r>
              <a:rPr lang="es-ES" b="1" dirty="0">
                <a:solidFill>
                  <a:srgbClr val="C00000"/>
                </a:solidFill>
              </a:rPr>
              <a:t>Esto es falso, se usa la tabla de la página anterior.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F1A3ABC-B472-4B77-9502-1ACD95118C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970" y="1271896"/>
            <a:ext cx="7243952" cy="558610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D66DCC84-1A54-42AE-B4E8-878ECF365B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4272" y="102548"/>
            <a:ext cx="2690793" cy="3002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687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435</Words>
  <Application>Microsoft Office PowerPoint</Application>
  <PresentationFormat>Panorámica</PresentationFormat>
  <Paragraphs>42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Fontecilla</dc:creator>
  <cp:lastModifiedBy>Javier Fontecilla</cp:lastModifiedBy>
  <cp:revision>21</cp:revision>
  <dcterms:created xsi:type="dcterms:W3CDTF">2019-10-28T14:32:54Z</dcterms:created>
  <dcterms:modified xsi:type="dcterms:W3CDTF">2019-10-28T18:13:07Z</dcterms:modified>
</cp:coreProperties>
</file>